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7"/>
  </p:notesMasterIdLst>
  <p:sldIdLst>
    <p:sldId id="3825" r:id="rId5"/>
    <p:sldId id="3843" r:id="rId6"/>
    <p:sldId id="3836" r:id="rId7"/>
    <p:sldId id="3826" r:id="rId8"/>
    <p:sldId id="3828" r:id="rId9"/>
    <p:sldId id="276" r:id="rId10"/>
    <p:sldId id="3841" r:id="rId11"/>
    <p:sldId id="3848" r:id="rId12"/>
    <p:sldId id="3842" r:id="rId13"/>
    <p:sldId id="3837" r:id="rId14"/>
    <p:sldId id="3839" r:id="rId15"/>
    <p:sldId id="3794" r:id="rId16"/>
    <p:sldId id="3845" r:id="rId17"/>
    <p:sldId id="3887" r:id="rId18"/>
    <p:sldId id="3886" r:id="rId19"/>
    <p:sldId id="3846" r:id="rId20"/>
    <p:sldId id="3847" r:id="rId21"/>
    <p:sldId id="3829" r:id="rId22"/>
    <p:sldId id="3833" r:id="rId23"/>
    <p:sldId id="3884" r:id="rId24"/>
    <p:sldId id="3885" r:id="rId25"/>
    <p:sldId id="3834"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p:restoredTop sz="94717"/>
  </p:normalViewPr>
  <p:slideViewPr>
    <p:cSldViewPr snapToGrid="0">
      <p:cViewPr varScale="1">
        <p:scale>
          <a:sx n="135" d="100"/>
          <a:sy n="135" d="100"/>
        </p:scale>
        <p:origin x="344" y="16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7B7DC85A-1097-4B13-A457-5376A39A58E2}" type="presOf" srcId="{F7B81412-5EAE-488C-9259-0FA0EB0F090B}" destId="{80C8596E-ABE7-41A1-8A35-72244067CF90}" srcOrd="1"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ScaleY="62825" custLinFactNeighborX="2654" custLinFactNeighborY="-1897">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374738" y="2606742"/>
          <a:ext cx="646793" cy="1387012"/>
        </a:xfrm>
        <a:custGeom>
          <a:avLst/>
          <a:gdLst/>
          <a:ahLst/>
          <a:cxnLst/>
          <a:rect l="0" t="0" r="0" b="0"/>
          <a:pathLst>
            <a:path>
              <a:moveTo>
                <a:pt x="0" y="0"/>
              </a:moveTo>
              <a:lnTo>
                <a:pt x="323396" y="0"/>
              </a:lnTo>
              <a:lnTo>
                <a:pt x="323396" y="1387012"/>
              </a:lnTo>
              <a:lnTo>
                <a:pt x="646793" y="13870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75" y="3261988"/>
        <a:ext cx="76520" cy="76520"/>
      </dsp:txXfrm>
    </dsp:sp>
    <dsp:sp modelId="{4E1DEAC2-8440-4296-A091-A13A8B0C4E4F}">
      <dsp:nvSpPr>
        <dsp:cNvPr id="0" name=""/>
        <dsp:cNvSpPr/>
      </dsp:nvSpPr>
      <dsp:spPr>
        <a:xfrm>
          <a:off x="3374738" y="2606742"/>
          <a:ext cx="646793" cy="102591"/>
        </a:xfrm>
        <a:custGeom>
          <a:avLst/>
          <a:gdLst/>
          <a:ahLst/>
          <a:cxnLst/>
          <a:rect l="0" t="0" r="0" b="0"/>
          <a:pathLst>
            <a:path>
              <a:moveTo>
                <a:pt x="0" y="0"/>
              </a:moveTo>
              <a:lnTo>
                <a:pt x="323396" y="0"/>
              </a:lnTo>
              <a:lnTo>
                <a:pt x="323396" y="102591"/>
              </a:lnTo>
              <a:lnTo>
                <a:pt x="646793" y="10259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763" y="2641665"/>
        <a:ext cx="32743" cy="32743"/>
      </dsp:txXfrm>
    </dsp:sp>
    <dsp:sp modelId="{62D5BCF4-0934-4551-A5C6-836652AD2D65}">
      <dsp:nvSpPr>
        <dsp:cNvPr id="0" name=""/>
        <dsp:cNvSpPr/>
      </dsp:nvSpPr>
      <dsp:spPr>
        <a:xfrm>
          <a:off x="3374738" y="1424912"/>
          <a:ext cx="646793" cy="1181829"/>
        </a:xfrm>
        <a:custGeom>
          <a:avLst/>
          <a:gdLst/>
          <a:ahLst/>
          <a:cxnLst/>
          <a:rect l="0" t="0" r="0" b="0"/>
          <a:pathLst>
            <a:path>
              <a:moveTo>
                <a:pt x="0" y="1181829"/>
              </a:moveTo>
              <a:lnTo>
                <a:pt x="323396" y="1181829"/>
              </a:lnTo>
              <a:lnTo>
                <a:pt x="323396" y="0"/>
              </a:lnTo>
              <a:lnTo>
                <a:pt x="64679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4454" y="1982146"/>
        <a:ext cx="67362" cy="67362"/>
      </dsp:txXfrm>
    </dsp:sp>
    <dsp:sp modelId="{710BE217-76F0-48CD-A1EE-A7A1F3304CD0}">
      <dsp:nvSpPr>
        <dsp:cNvPr id="0" name=""/>
        <dsp:cNvSpPr/>
      </dsp:nvSpPr>
      <dsp:spPr>
        <a:xfrm rot="16200000">
          <a:off x="370262" y="1301081"/>
          <a:ext cx="3397631"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370262" y="1301081"/>
        <a:ext cx="3397631"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11/13/24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a:p>
        </p:txBody>
      </p:sp>
    </p:spTree>
    <p:extLst>
      <p:ext uri="{BB962C8B-B14F-4D97-AF65-F5344CB8AC3E}">
        <p14:creationId xmlns:p14="http://schemas.microsoft.com/office/powerpoint/2010/main" val="143622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SHMS 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484915" y="631312"/>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Sylvan Hills Middle School</a:t>
            </a:r>
            <a:endParaRPr kumimoji="0" sz="1400" b="1"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2" name="Picture 1">
            <a:extLst>
              <a:ext uri="{FF2B5EF4-FFF2-40B4-BE49-F238E27FC236}">
                <a16:creationId xmlns:a16="http://schemas.microsoft.com/office/drawing/2014/main" id="{C6FB615E-B059-C5E1-156E-FEACC9BEE353}"/>
              </a:ext>
            </a:extLst>
          </p:cNvPr>
          <p:cNvPicPr>
            <a:picLocks noChangeAspect="1"/>
          </p:cNvPicPr>
          <p:nvPr/>
        </p:nvPicPr>
        <p:blipFill>
          <a:blip r:embed="rId3"/>
          <a:stretch>
            <a:fillRect/>
          </a:stretch>
        </p:blipFill>
        <p:spPr>
          <a:xfrm>
            <a:off x="1178351" y="1377950"/>
            <a:ext cx="9596486" cy="46668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F6DC5-DAB9-81DA-B941-70A1DCE3ADE4}"/>
              </a:ext>
            </a:extLst>
          </p:cNvPr>
          <p:cNvPicPr>
            <a:picLocks noChangeAspect="1"/>
          </p:cNvPicPr>
          <p:nvPr/>
        </p:nvPicPr>
        <p:blipFill>
          <a:blip r:embed="rId2"/>
          <a:stretch>
            <a:fillRect/>
          </a:stretch>
        </p:blipFill>
        <p:spPr>
          <a:xfrm>
            <a:off x="989814" y="282803"/>
            <a:ext cx="9634194" cy="5891753"/>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13</a:t>
            </a:fld>
            <a:endParaRPr lang="en-US" dirty="0"/>
          </a:p>
        </p:txBody>
      </p:sp>
      <p:pic>
        <p:nvPicPr>
          <p:cNvPr id="5" name="Picture 4">
            <a:extLst>
              <a:ext uri="{FF2B5EF4-FFF2-40B4-BE49-F238E27FC236}">
                <a16:creationId xmlns:a16="http://schemas.microsoft.com/office/drawing/2014/main" id="{3CF8FE5C-AA67-09F4-FC75-5583D08BE941}"/>
              </a:ext>
            </a:extLst>
          </p:cNvPr>
          <p:cNvPicPr>
            <a:picLocks noChangeAspect="1"/>
          </p:cNvPicPr>
          <p:nvPr/>
        </p:nvPicPr>
        <p:blipFill>
          <a:blip r:embed="rId2"/>
          <a:stretch>
            <a:fillRect/>
          </a:stretch>
        </p:blipFill>
        <p:spPr>
          <a:xfrm>
            <a:off x="1480008" y="285003"/>
            <a:ext cx="9605913" cy="5663310"/>
          </a:xfrm>
          <a:prstGeom prst="rect">
            <a:avLst/>
          </a:prstGeom>
        </p:spPr>
      </p:pic>
    </p:spTree>
    <p:extLst>
      <p:ext uri="{BB962C8B-B14F-4D97-AF65-F5344CB8AC3E}">
        <p14:creationId xmlns:p14="http://schemas.microsoft.com/office/powerpoint/2010/main" val="174449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DD220-1854-6986-EF9A-1CEBCBA8D2AF}"/>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194BF7C3-74C6-27D5-BFBA-882A6C4D4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8030E0F5-D8EB-C3EB-D01E-B3521B889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B0E2462-17EB-4FE3-D18C-91259D1EDA4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14</a:t>
            </a:fld>
            <a:endParaRPr lang="en-US" dirty="0"/>
          </a:p>
        </p:txBody>
      </p:sp>
      <p:pic>
        <p:nvPicPr>
          <p:cNvPr id="2" name="Picture 1">
            <a:extLst>
              <a:ext uri="{FF2B5EF4-FFF2-40B4-BE49-F238E27FC236}">
                <a16:creationId xmlns:a16="http://schemas.microsoft.com/office/drawing/2014/main" id="{FB203DBA-85E0-9AFF-E47C-CA0D504B1561}"/>
              </a:ext>
            </a:extLst>
          </p:cNvPr>
          <p:cNvPicPr>
            <a:picLocks noChangeAspect="1"/>
          </p:cNvPicPr>
          <p:nvPr/>
        </p:nvPicPr>
        <p:blipFill>
          <a:blip r:embed="rId2"/>
          <a:stretch>
            <a:fillRect/>
          </a:stretch>
        </p:blipFill>
        <p:spPr>
          <a:xfrm>
            <a:off x="886120" y="231827"/>
            <a:ext cx="10473179" cy="5997523"/>
          </a:xfrm>
          <a:prstGeom prst="rect">
            <a:avLst/>
          </a:prstGeom>
        </p:spPr>
      </p:pic>
    </p:spTree>
    <p:extLst>
      <p:ext uri="{BB962C8B-B14F-4D97-AF65-F5344CB8AC3E}">
        <p14:creationId xmlns:p14="http://schemas.microsoft.com/office/powerpoint/2010/main" val="8183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42E72-C16B-C93B-ACA7-A1F0CC78AAC3}"/>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F7497A6E-310D-1B49-5026-3AAFC4990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65D982F3-2822-17BD-A1A5-E1C88F616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CBE67EF-1557-2CDF-C6A0-5EAC1FD1F556}"/>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15</a:t>
            </a:fld>
            <a:endParaRPr lang="en-US" dirty="0"/>
          </a:p>
        </p:txBody>
      </p:sp>
      <p:pic>
        <p:nvPicPr>
          <p:cNvPr id="2" name="Picture 1">
            <a:extLst>
              <a:ext uri="{FF2B5EF4-FFF2-40B4-BE49-F238E27FC236}">
                <a16:creationId xmlns:a16="http://schemas.microsoft.com/office/drawing/2014/main" id="{18C45362-AC15-D158-7423-1CF11F78EC77}"/>
              </a:ext>
            </a:extLst>
          </p:cNvPr>
          <p:cNvPicPr>
            <a:picLocks noChangeAspect="1"/>
          </p:cNvPicPr>
          <p:nvPr/>
        </p:nvPicPr>
        <p:blipFill>
          <a:blip r:embed="rId2"/>
          <a:stretch>
            <a:fillRect/>
          </a:stretch>
        </p:blipFill>
        <p:spPr>
          <a:xfrm>
            <a:off x="923827" y="323652"/>
            <a:ext cx="10529740" cy="6041519"/>
          </a:xfrm>
          <a:prstGeom prst="rect">
            <a:avLst/>
          </a:prstGeom>
        </p:spPr>
      </p:pic>
    </p:spTree>
    <p:extLst>
      <p:ext uri="{BB962C8B-B14F-4D97-AF65-F5344CB8AC3E}">
        <p14:creationId xmlns:p14="http://schemas.microsoft.com/office/powerpoint/2010/main" val="233918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16</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if updates need to be made to the Strategic Plan.  </a:t>
            </a:r>
          </a:p>
        </p:txBody>
      </p:sp>
      <p:sp>
        <p:nvSpPr>
          <p:cNvPr id="9" name="TextBox 8">
            <a:extLst>
              <a:ext uri="{FF2B5EF4-FFF2-40B4-BE49-F238E27FC236}">
                <a16:creationId xmlns:a16="http://schemas.microsoft.com/office/drawing/2014/main" id="{8D4235FE-F2FD-4B8D-3F19-9E2B137C3C64}"/>
              </a:ext>
            </a:extLst>
          </p:cNvPr>
          <p:cNvSpPr txBox="1"/>
          <p:nvPr/>
        </p:nvSpPr>
        <p:spPr>
          <a:xfrm>
            <a:off x="5240469" y="416123"/>
            <a:ext cx="4758903"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3471337328"/>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i="1" dirty="0">
                <a:latin typeface="Tenorite" panose="00000500000000000000" pitchFamily="2" charset="0"/>
              </a:rPr>
              <a:t>Enter all changes/updates to your plan – be sure to include accountability measures, as appropriate</a:t>
            </a:r>
            <a:r>
              <a:rPr lang="en-US" sz="2400" i="1" dirty="0"/>
              <a:t>.</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18</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any updates to our strategic plan and the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19</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 name="Freeform: Shape 209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1" name="Arc 210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03" name="Rectangle 210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5" name="Arc 210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B890718-DB6A-6683-5991-2EA2A4404250}"/>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Security Grant Update</a:t>
            </a:r>
            <a:endParaRPr lang="en-US" sz="6000" b="1" kern="1200">
              <a:solidFill>
                <a:schemeClr val="tx1"/>
              </a:solidFill>
              <a:latin typeface="+mj-lt"/>
              <a:ea typeface="+mj-ea"/>
              <a:cs typeface="+mj-cs"/>
            </a:endParaRPr>
          </a:p>
        </p:txBody>
      </p:sp>
      <p:pic>
        <p:nvPicPr>
          <p:cNvPr id="2096" name="Graphic 2095" descr="Lock">
            <a:extLst>
              <a:ext uri="{FF2B5EF4-FFF2-40B4-BE49-F238E27FC236}">
                <a16:creationId xmlns:a16="http://schemas.microsoft.com/office/drawing/2014/main" id="{0F7E64B3-9079-3929-16AB-F17EA4BD7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07" name="Oval 210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630722" y="6356350"/>
            <a:ext cx="917808" cy="365125"/>
          </a:xfrm>
        </p:spPr>
        <p:txBody>
          <a:bodyPr vert="horz" lIns="91440" tIns="45720" rIns="91440" bIns="45720" rtlCol="0" anchor="ctr">
            <a:normAutofit/>
          </a:bodyPr>
          <a:lstStyle/>
          <a:p>
            <a:pPr>
              <a:spcAft>
                <a:spcPts val="600"/>
              </a:spcAft>
            </a:pPr>
            <a:fld id="{294A09A9-5501-47C1-A89A-A340965A2BE2}" type="slidenum">
              <a:rPr lang="en-US">
                <a:solidFill>
                  <a:prstClr val="black">
                    <a:tint val="75000"/>
                  </a:prstClr>
                </a:solidFill>
              </a:rPr>
              <a:pPr>
                <a:spcAft>
                  <a:spcPts val="600"/>
                </a:spcAft>
              </a:pPr>
              <a:t>21</a:t>
            </a:fld>
            <a:endParaRPr lang="en-US">
              <a:solidFill>
                <a:prstClr val="black">
                  <a:tint val="75000"/>
                </a:prstClr>
              </a:solidFill>
            </a:endParaRPr>
          </a:p>
        </p:txBody>
      </p:sp>
      <p:sp>
        <p:nvSpPr>
          <p:cNvPr id="6" name="TextBox 5">
            <a:extLst>
              <a:ext uri="{FF2B5EF4-FFF2-40B4-BE49-F238E27FC236}">
                <a16:creationId xmlns:a16="http://schemas.microsoft.com/office/drawing/2014/main" id="{17613A4A-037F-8F87-E166-00944862FDCC}"/>
              </a:ext>
            </a:extLst>
          </p:cNvPr>
          <p:cNvSpPr txBox="1"/>
          <p:nvPr/>
        </p:nvSpPr>
        <p:spPr>
          <a:xfrm>
            <a:off x="1510036" y="2136703"/>
            <a:ext cx="9020556" cy="255454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Please update your GO Team on how the $45,000 security grant will be used at your school.</a:t>
            </a:r>
            <a:endParaRPr lang="en-US" sz="3200" kern="0" dirty="0">
              <a:latin typeface="Arial Black"/>
            </a:endParaRPr>
          </a:p>
        </p:txBody>
      </p:sp>
    </p:spTree>
    <p:extLst>
      <p:ext uri="{BB962C8B-B14F-4D97-AF65-F5344CB8AC3E}">
        <p14:creationId xmlns:p14="http://schemas.microsoft.com/office/powerpoint/2010/main" val="422246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22</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846045676"/>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21818" y="1511373"/>
            <a:ext cx="5977563" cy="4563229"/>
          </a:xfrm>
        </p:spPr>
        <p:txBody>
          <a:bodyPr>
            <a:normAutofit fontScale="92500" lnSpcReduction="1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Georgia Milestones Math Data</a:t>
            </a:r>
          </a:p>
          <a:p>
            <a:pPr marL="0" indent="0">
              <a:lnSpc>
                <a:spcPct val="100000"/>
              </a:lnSpc>
              <a:spcBef>
                <a:spcPts val="0"/>
              </a:spcBef>
              <a:buNone/>
            </a:pPr>
            <a:endParaRPr lang="en-US" dirty="0"/>
          </a:p>
          <a:p>
            <a:pPr marL="0" indent="0">
              <a:lnSpc>
                <a:spcPct val="100000"/>
              </a:lnSpc>
              <a:spcBef>
                <a:spcPts val="0"/>
              </a:spcBef>
              <a:buNone/>
            </a:pPr>
            <a:endParaRPr lang="en-US" b="1"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endParaRPr lang="en-US"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F5F8-EFB6-04EF-A70B-D6D80822B858}"/>
              </a:ext>
            </a:extLst>
          </p:cNvPr>
          <p:cNvSpPr>
            <a:spLocks noGrp="1"/>
          </p:cNvSpPr>
          <p:nvPr>
            <p:ph type="title"/>
          </p:nvPr>
        </p:nvSpPr>
        <p:spPr>
          <a:xfrm>
            <a:off x="210729" y="58537"/>
            <a:ext cx="5387432" cy="812483"/>
          </a:xfrm>
        </p:spPr>
        <p:txBody>
          <a:bodyPr anchor="b">
            <a:normAutofit/>
          </a:bodyPr>
          <a:lstStyle/>
          <a:p>
            <a:r>
              <a:rPr lang="en-US" sz="4400" dirty="0">
                <a:solidFill>
                  <a:schemeClr val="accent2"/>
                </a:solidFill>
              </a:rPr>
              <a:t>Our Strategic Plan</a:t>
            </a:r>
          </a:p>
        </p:txBody>
      </p:sp>
      <p:sp>
        <p:nvSpPr>
          <p:cNvPr id="15" name="Slide Number Placeholder 14">
            <a:extLst>
              <a:ext uri="{FF2B5EF4-FFF2-40B4-BE49-F238E27FC236}">
                <a16:creationId xmlns:a16="http://schemas.microsoft.com/office/drawing/2014/main" id="{9B3CAB1A-E048-8F02-FBCF-9984FC71480C}"/>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spcAft>
                  <a:spcPts val="600"/>
                </a:spcAft>
              </a:pPr>
              <a:t>6</a:t>
            </a:fld>
            <a:endParaRPr lang="en-US"/>
          </a:p>
        </p:txBody>
      </p:sp>
      <p:pic>
        <p:nvPicPr>
          <p:cNvPr id="4" name="Picture 3">
            <a:extLst>
              <a:ext uri="{FF2B5EF4-FFF2-40B4-BE49-F238E27FC236}">
                <a16:creationId xmlns:a16="http://schemas.microsoft.com/office/drawing/2014/main" id="{935D100A-2909-09E3-3636-F7BFA09B6A96}"/>
              </a:ext>
            </a:extLst>
          </p:cNvPr>
          <p:cNvPicPr>
            <a:picLocks noChangeAspect="1"/>
          </p:cNvPicPr>
          <p:nvPr/>
        </p:nvPicPr>
        <p:blipFill>
          <a:blip r:embed="rId2"/>
          <a:stretch>
            <a:fillRect/>
          </a:stretch>
        </p:blipFill>
        <p:spPr>
          <a:xfrm>
            <a:off x="1180730" y="777234"/>
            <a:ext cx="9463595" cy="5881018"/>
          </a:xfrm>
          <a:prstGeom prst="rect">
            <a:avLst/>
          </a:prstGeom>
        </p:spPr>
      </p:pic>
    </p:spTree>
    <p:extLst>
      <p:ext uri="{BB962C8B-B14F-4D97-AF65-F5344CB8AC3E}">
        <p14:creationId xmlns:p14="http://schemas.microsoft.com/office/powerpoint/2010/main" val="87845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30A56-177A-76EF-39DA-E5F412881AE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a:solidFill>
                <a:prstClr val="black">
                  <a:tint val="75000"/>
                </a:prstClr>
              </a:solidFill>
            </a:endParaRPr>
          </a:p>
        </p:txBody>
      </p:sp>
      <p:sp>
        <p:nvSpPr>
          <p:cNvPr id="5" name="Title 1">
            <a:extLst>
              <a:ext uri="{FF2B5EF4-FFF2-40B4-BE49-F238E27FC236}">
                <a16:creationId xmlns:a16="http://schemas.microsoft.com/office/drawing/2014/main" id="{60BCA183-19BC-DBFA-2B40-297070BD664D}"/>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GA Milestones Math Results</a:t>
            </a:r>
          </a:p>
        </p:txBody>
      </p:sp>
      <p:sp>
        <p:nvSpPr>
          <p:cNvPr id="6" name="TextBox 5">
            <a:extLst>
              <a:ext uri="{FF2B5EF4-FFF2-40B4-BE49-F238E27FC236}">
                <a16:creationId xmlns:a16="http://schemas.microsoft.com/office/drawing/2014/main" id="{A3A86492-EA5B-974F-D3F8-D20951F89833}"/>
              </a:ext>
            </a:extLst>
          </p:cNvPr>
          <p:cNvSpPr txBox="1"/>
          <p:nvPr/>
        </p:nvSpPr>
        <p:spPr>
          <a:xfrm>
            <a:off x="1128420" y="2400943"/>
            <a:ext cx="10283291" cy="2554545"/>
          </a:xfrm>
          <a:prstGeom prst="rect">
            <a:avLst/>
          </a:prstGeom>
          <a:solidFill>
            <a:srgbClr val="F3CF45">
              <a:lumMod val="40000"/>
              <a:lumOff val="6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Arial Black"/>
              </a:rPr>
              <a:t>Before Presenting to your GO Team: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A92A91"/>
                </a:solidFill>
                <a:effectLst/>
                <a:uLnTx/>
                <a:uFillTx/>
                <a:latin typeface="Arial Black"/>
              </a:rPr>
              <a:t>Insert School’s 2024 GMAS Math Results – use as many slides as necessary</a:t>
            </a:r>
          </a:p>
        </p:txBody>
      </p:sp>
      <p:sp>
        <p:nvSpPr>
          <p:cNvPr id="7" name="TextBox 6">
            <a:extLst>
              <a:ext uri="{FF2B5EF4-FFF2-40B4-BE49-F238E27FC236}">
                <a16:creationId xmlns:a16="http://schemas.microsoft.com/office/drawing/2014/main" id="{67BF8522-230F-3432-8087-5C4DEA59A9FB}"/>
              </a:ext>
            </a:extLst>
          </p:cNvPr>
          <p:cNvSpPr txBox="1"/>
          <p:nvPr/>
        </p:nvSpPr>
        <p:spPr>
          <a:xfrm>
            <a:off x="343248" y="1103374"/>
            <a:ext cx="5972176" cy="369332"/>
          </a:xfrm>
          <a:prstGeom prst="rect">
            <a:avLst/>
          </a:prstGeom>
          <a:noFill/>
        </p:spPr>
        <p:txBody>
          <a:bodyPr wrap="square" rtlCol="0">
            <a:spAutoFit/>
          </a:bodyPr>
          <a:lstStyle/>
          <a:p>
            <a:r>
              <a:rPr lang="en-US" b="1" i="1" dirty="0"/>
              <a:t>If not presented at a previous GO Team meeting</a:t>
            </a:r>
          </a:p>
        </p:txBody>
      </p:sp>
    </p:spTree>
    <p:extLst>
      <p:ext uri="{BB962C8B-B14F-4D97-AF65-F5344CB8AC3E}">
        <p14:creationId xmlns:p14="http://schemas.microsoft.com/office/powerpoint/2010/main" val="41472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2725" y="148158"/>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1690688"/>
            <a:ext cx="5393361" cy="4716463"/>
          </a:xfrm>
          <a:prstGeom prst="rect">
            <a:avLst/>
          </a:prstGeom>
        </p:spPr>
        <p:txBody>
          <a:bodyPr vert="horz" lIns="91440" tIns="45720" rIns="91440" bIns="45720" rtlCol="0">
            <a:normAutofit fontScale="62500" lnSpcReduction="20000"/>
          </a:bodyPr>
          <a:lstStyle/>
          <a:p>
            <a:pPr marL="285750" indent="-228600">
              <a:lnSpc>
                <a:spcPct val="120000"/>
              </a:lnSpc>
              <a:spcAft>
                <a:spcPts val="1800"/>
              </a:spcAft>
              <a:buFont typeface="Arial" panose="020B0604020202020204" pitchFamily="34" charset="0"/>
              <a:buChar char="•"/>
            </a:pPr>
            <a:r>
              <a:rPr lang="en-US" sz="3200" dirty="0"/>
              <a:t>What do you notice?</a:t>
            </a:r>
          </a:p>
          <a:p>
            <a:pPr marL="285750" indent="-228600">
              <a:lnSpc>
                <a:spcPct val="120000"/>
              </a:lnSpc>
              <a:spcAft>
                <a:spcPts val="1800"/>
              </a:spcAft>
              <a:buFont typeface="Arial" panose="020B0604020202020204" pitchFamily="34" charset="0"/>
              <a:buChar char="•"/>
            </a:pPr>
            <a:r>
              <a:rPr lang="en-US" sz="3200" dirty="0"/>
              <a:t>What are your wonderings?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Milestones and other indicators, are there specific trends that require more focused attention?</a:t>
            </a:r>
          </a:p>
          <a:p>
            <a:pPr marL="285750" indent="-228600">
              <a:lnSpc>
                <a:spcPct val="120000"/>
              </a:lnSpc>
              <a:spcAft>
                <a:spcPts val="18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9</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3 Presentation Template.potx" id="{153ACEC4-77BA-4BA8-BDEA-A4831A6809D0}" vid="{A4E31557-358C-4F09-856C-79B7D84DA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cae609-94e2-4108-915c-852935aa21ad"/>
    <ds:schemaRef ds:uri="e136758a-e7f7-4029-9cdc-709c7a6ff021"/>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883EA6C-2C42-4571-86BC-152A0DD1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ShapesVTI</Template>
  <TotalTime>78</TotalTime>
  <Words>652</Words>
  <Application>Microsoft Macintosh PowerPoint</Application>
  <PresentationFormat>Widescreen</PresentationFormat>
  <Paragraphs>85</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Avenir Next LT Pro</vt:lpstr>
      <vt:lpstr>Calibri</vt:lpstr>
      <vt:lpstr>Tenorite</vt:lpstr>
      <vt:lpstr>Tw Cen MT</vt:lpstr>
      <vt:lpstr>ShapesVTI</vt:lpstr>
      <vt:lpstr>SHMS GO Team  Business Meeting #2</vt:lpstr>
      <vt:lpstr>Where We Are</vt:lpstr>
      <vt:lpstr>Timeline for GO Teams</vt:lpstr>
      <vt:lpstr>Discussion Items</vt:lpstr>
      <vt:lpstr>Current Strategic Plan</vt:lpstr>
      <vt:lpstr>Our Strategic Plan</vt:lpstr>
      <vt:lpstr>Data</vt:lpstr>
      <vt:lpstr>PowerPoint Presentation</vt:lpstr>
      <vt:lpstr>GO Team Discussion: Data Protocol</vt:lpstr>
      <vt:lpstr>Continuous Improvement Plan</vt:lpstr>
      <vt:lpstr>PowerPoint Presentation</vt:lpstr>
      <vt:lpstr>PowerPoint Presentation</vt:lpstr>
      <vt:lpstr>PowerPoint Presentation</vt:lpstr>
      <vt:lpstr>PowerPoint Presentation</vt:lpstr>
      <vt:lpstr>PowerPoint Presentation</vt:lpstr>
      <vt:lpstr>GO Team Activity &amp; Discussion</vt:lpstr>
      <vt:lpstr>PowerPoint Presentation</vt:lpstr>
      <vt:lpstr>Strategic planning will help you fully uncover your available options, set priorities for them, and define the methods to achieve them.</vt:lpstr>
      <vt:lpstr>Where we’re going</vt:lpstr>
      <vt:lpstr>Principal’s Report</vt:lpstr>
      <vt:lpstr>Security Grant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Guilford, Larry</dc:creator>
  <cp:lastModifiedBy>Guilford, Larry</cp:lastModifiedBy>
  <cp:revision>2</cp:revision>
  <cp:lastPrinted>2023-09-28T16:30:49Z</cp:lastPrinted>
  <dcterms:created xsi:type="dcterms:W3CDTF">2024-11-13T18:33:30Z</dcterms:created>
  <dcterms:modified xsi:type="dcterms:W3CDTF">2024-11-13T19:51:39Z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